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embeddedFontLst>
    <p:embeddedFont>
      <p:font typeface="Quattrocento Sans" panose="020B0502050000020003" pitchFamily="34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grTO9dnznfbCtg56f9Yxm8jqOlN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cbd397c43f_1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g2cbd397c43f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08" name="Google Shape;20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cbcfaa2d1f_0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g2cbcfaa2d1f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0" name="Google Shape;12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3" name="Google Shape;13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135" name="Google Shape;135;p1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Omnidirectional Inter-satellite Optical Communicator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cbcfaa2d1f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0" name="Google Shape;150;g2cbcfaa2d1f_0_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cbcfaa2d1f_0_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52" name="Google Shape;152;g2cbcfaa2d1f_0_6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Omnidirectional Inter-satellite Optical Communicator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cbcfaa2d1f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g2cbcfaa2d1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cbcfaa2d1f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g2cbcfaa2d1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70496" y="2052638"/>
            <a:ext cx="6121504" cy="480536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2"/>
          <p:cNvSpPr txBox="1">
            <a:spLocks noGrp="1"/>
          </p:cNvSpPr>
          <p:nvPr>
            <p:ph type="ctrTitle"/>
          </p:nvPr>
        </p:nvSpPr>
        <p:spPr>
          <a:xfrm>
            <a:off x="838200" y="1803401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Quattrocento Sans"/>
              <a:buNone/>
              <a:defRPr sz="60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2"/>
          <p:cNvSpPr txBox="1">
            <a:spLocks noGrp="1"/>
          </p:cNvSpPr>
          <p:nvPr>
            <p:ph type="subTitle" idx="1"/>
          </p:nvPr>
        </p:nvSpPr>
        <p:spPr>
          <a:xfrm>
            <a:off x="838200" y="4283076"/>
            <a:ext cx="77724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" name="Google Shape;2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9088" y="5944525"/>
            <a:ext cx="5327312" cy="88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313" y="5976939"/>
            <a:ext cx="2866791" cy="795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101" y="5219700"/>
            <a:ext cx="3004068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8" name="Google Shape;3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28070" y="6330908"/>
            <a:ext cx="2786063" cy="465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33702" y="6330949"/>
            <a:ext cx="1499266" cy="416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4695825"/>
            <a:ext cx="4535122" cy="216217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Quattrocento Sans"/>
              <a:buNone/>
              <a:defRPr sz="60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2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2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8" name="Google Shape;68;p2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3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6" name="Google Shape;76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loco.lab.asu.edu/research/dora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"/>
          <p:cNvSpPr txBox="1">
            <a:spLocks noGrp="1"/>
          </p:cNvSpPr>
          <p:nvPr>
            <p:ph type="ctrTitle"/>
          </p:nvPr>
        </p:nvSpPr>
        <p:spPr>
          <a:xfrm>
            <a:off x="474307" y="266440"/>
            <a:ext cx="10806014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Quattrocento Sans"/>
              <a:buNone/>
            </a:pPr>
            <a:r>
              <a:rPr lang="en-US"/>
              <a:t>Deployable Optical Receiver Array Cubesat </a:t>
            </a:r>
            <a:endParaRPr/>
          </a:p>
        </p:txBody>
      </p:sp>
      <p:sp>
        <p:nvSpPr>
          <p:cNvPr id="97" name="Google Shape;97;p1"/>
          <p:cNvSpPr txBox="1">
            <a:spLocks noGrp="1"/>
          </p:cNvSpPr>
          <p:nvPr>
            <p:ph type="subTitle" idx="1"/>
          </p:nvPr>
        </p:nvSpPr>
        <p:spPr>
          <a:xfrm>
            <a:off x="924957" y="2654040"/>
            <a:ext cx="72609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500"/>
              <a:t>Genevieve Cooper</a:t>
            </a:r>
            <a:endParaRPr sz="2500"/>
          </a:p>
        </p:txBody>
      </p:sp>
      <p:pic>
        <p:nvPicPr>
          <p:cNvPr id="98" name="Google Shape;98;p1" descr="escription: Description: 6FBB0E93-42A1-44B7-9909-6E832C07B064@w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3850" y="6030913"/>
            <a:ext cx="1333500" cy="75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cbd397c43f_1_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Quattrocento Sans"/>
              <a:buNone/>
            </a:pPr>
            <a:r>
              <a:rPr lang="en-US"/>
              <a:t>DORA Status</a:t>
            </a:r>
            <a:endParaRPr/>
          </a:p>
        </p:txBody>
      </p:sp>
      <p:sp>
        <p:nvSpPr>
          <p:cNvPr id="204" name="Google Shape;204;g2cbd397c43f_1_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4881600" cy="3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457200" lvl="0" indent="-4064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Fully Stacked &amp; Assembled</a:t>
            </a:r>
            <a:endParaRPr/>
          </a:p>
          <a:p>
            <a:pPr marL="4572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Vibe Tested - Passed</a:t>
            </a:r>
            <a:endParaRPr/>
          </a:p>
          <a:p>
            <a:pPr marL="4572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Long Range Radio Test - Passed</a:t>
            </a:r>
            <a:endParaRPr/>
          </a:p>
          <a:p>
            <a:pPr marL="4572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Ready for Handoff to Launch Provider</a:t>
            </a:r>
            <a:endParaRPr/>
          </a:p>
          <a:p>
            <a:pPr marL="228600" lvl="0" indent="-1041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/>
          </a:p>
        </p:txBody>
      </p:sp>
      <p:pic>
        <p:nvPicPr>
          <p:cNvPr id="205" name="Google Shape;205;g2cbd397c43f_1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9800" y="1081225"/>
            <a:ext cx="6167401" cy="4791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"/>
          <p:cNvSpPr/>
          <p:nvPr/>
        </p:nvSpPr>
        <p:spPr>
          <a:xfrm>
            <a:off x="6347440" y="886407"/>
            <a:ext cx="5271796" cy="4506685"/>
          </a:xfrm>
          <a:prstGeom prst="rect">
            <a:avLst/>
          </a:prstGeom>
          <a:solidFill>
            <a:srgbClr val="595959"/>
          </a:solidFill>
          <a:ln w="12700" cap="flat" cmpd="sng">
            <a:solidFill>
              <a:srgbClr val="1D7F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5"/>
          <p:cNvSpPr/>
          <p:nvPr/>
        </p:nvSpPr>
        <p:spPr>
          <a:xfrm>
            <a:off x="905069" y="886408"/>
            <a:ext cx="5271796" cy="4506685"/>
          </a:xfrm>
          <a:prstGeom prst="rect">
            <a:avLst/>
          </a:prstGeom>
          <a:solidFill>
            <a:srgbClr val="29769D"/>
          </a:solidFill>
          <a:ln w="12700" cap="flat" cmpd="sng">
            <a:solidFill>
              <a:srgbClr val="1D7F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Google Shape;213;p15"/>
          <p:cNvPicPr preferRelativeResize="0"/>
          <p:nvPr/>
        </p:nvPicPr>
        <p:blipFill rotWithShape="1">
          <a:blip r:embed="rId3">
            <a:alphaModFix/>
          </a:blip>
          <a:srcRect l="416" t="1538" r="1202" b="1528"/>
          <a:stretch/>
        </p:blipFill>
        <p:spPr>
          <a:xfrm>
            <a:off x="1075644" y="1774438"/>
            <a:ext cx="4856553" cy="2756422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5"/>
          <p:cNvSpPr txBox="1">
            <a:spLocks noGrp="1"/>
          </p:cNvSpPr>
          <p:nvPr>
            <p:ph type="title"/>
          </p:nvPr>
        </p:nvSpPr>
        <p:spPr>
          <a:xfrm>
            <a:off x="1075644" y="1140727"/>
            <a:ext cx="4672865" cy="71536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This project: Lab to Flight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15"/>
          <p:cNvSpPr txBox="1"/>
          <p:nvPr/>
        </p:nvSpPr>
        <p:spPr>
          <a:xfrm>
            <a:off x="8336275" y="6400415"/>
            <a:ext cx="2700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Renderings by Jaime Sanchez de La Vega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217" name="Google Shape;217;p15"/>
          <p:cNvPicPr preferRelativeResize="0"/>
          <p:nvPr/>
        </p:nvPicPr>
        <p:blipFill rotWithShape="1">
          <a:blip r:embed="rId4">
            <a:alphaModFix/>
          </a:blip>
          <a:srcRect b="8489"/>
          <a:stretch/>
        </p:blipFill>
        <p:spPr>
          <a:xfrm>
            <a:off x="6680372" y="1755812"/>
            <a:ext cx="4605930" cy="2775048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5"/>
          <p:cNvSpPr txBox="1"/>
          <p:nvPr/>
        </p:nvSpPr>
        <p:spPr>
          <a:xfrm>
            <a:off x="6509797" y="1140727"/>
            <a:ext cx="4672865" cy="71536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Next: Cross-link 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5"/>
          <p:cNvSpPr txBox="1"/>
          <p:nvPr/>
        </p:nvSpPr>
        <p:spPr>
          <a:xfrm>
            <a:off x="6646905" y="4590979"/>
            <a:ext cx="4672865" cy="71536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Quattrocento Sans"/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5"/>
          <p:cNvSpPr txBox="1"/>
          <p:nvPr/>
        </p:nvSpPr>
        <p:spPr>
          <a:xfrm>
            <a:off x="904458" y="-80734"/>
            <a:ext cx="6193218" cy="1035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Quattrocento Sans"/>
              <a:buNone/>
            </a:pPr>
            <a:r>
              <a:rPr lang="en-US" sz="31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DORA Roadmap</a:t>
            </a:r>
            <a:endParaRPr sz="31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21" name="Google Shape;221;p15"/>
          <p:cNvSpPr txBox="1"/>
          <p:nvPr/>
        </p:nvSpPr>
        <p:spPr>
          <a:xfrm>
            <a:off x="1193406" y="4530860"/>
            <a:ext cx="4358307" cy="71536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ASU – Cubesat, Ground Station, Attitude Testing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JPL – DORA Payload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cbcfaa2d1f_0_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Quattrocento Sans"/>
              <a:buNone/>
            </a:pPr>
            <a:endParaRPr/>
          </a:p>
        </p:txBody>
      </p:sp>
      <p:sp>
        <p:nvSpPr>
          <p:cNvPr id="227" name="Google Shape;227;g2cbcfaa2d1f_0_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/>
          </a:p>
        </p:txBody>
      </p:sp>
      <p:pic>
        <p:nvPicPr>
          <p:cNvPr id="228" name="Google Shape;228;g2cbcfaa2d1f_0_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69850"/>
            <a:ext cx="12191999" cy="68453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2cbcfaa2d1f_0_38"/>
          <p:cNvSpPr txBox="1"/>
          <p:nvPr/>
        </p:nvSpPr>
        <p:spPr>
          <a:xfrm>
            <a:off x="14245051" y="5571118"/>
            <a:ext cx="2121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Slide by Jose Velazco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g2cbcfaa2d1f_0_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Quattrocento Sans"/>
              <a:buNone/>
            </a:pPr>
            <a:endParaRPr/>
          </a:p>
        </p:txBody>
      </p:sp>
      <p:sp>
        <p:nvSpPr>
          <p:cNvPr id="236" name="Google Shape;236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/>
          </a:p>
        </p:txBody>
      </p:sp>
      <p:pic>
        <p:nvPicPr>
          <p:cNvPr id="237" name="Google Shape;237;p20" descr="rizona | Holiday All Inclusiv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14152" y="0"/>
            <a:ext cx="1427356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0"/>
          <p:cNvSpPr txBox="1"/>
          <p:nvPr/>
        </p:nvSpPr>
        <p:spPr>
          <a:xfrm>
            <a:off x="241076" y="658576"/>
            <a:ext cx="45594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Thank You</a:t>
            </a:r>
            <a:endParaRPr sz="4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cxnSp>
        <p:nvCxnSpPr>
          <p:cNvPr id="240" name="Google Shape;240;p20"/>
          <p:cNvCxnSpPr/>
          <p:nvPr/>
        </p:nvCxnSpPr>
        <p:spPr>
          <a:xfrm rot="10800000">
            <a:off x="1712420" y="2179969"/>
            <a:ext cx="1030778" cy="1030778"/>
          </a:xfrm>
          <a:prstGeom prst="straightConnector1">
            <a:avLst/>
          </a:prstGeom>
          <a:noFill/>
          <a:ln w="476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41" name="Google Shape;24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13427" y="658577"/>
            <a:ext cx="1614375" cy="16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0" descr="ASA Selects JPL Proposal to Build Better Solar Technology for Deep Space Missi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4659" y="5246033"/>
            <a:ext cx="2054086" cy="1110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0" descr="https://brandguide.asu.edu/sites/default/files/endorsed/reversed/asu_earthspaceexplore_horiz_rgb_white_150ppi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09514" y="5160870"/>
            <a:ext cx="3933737" cy="1172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84035" y="5332370"/>
            <a:ext cx="2216860" cy="672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"/>
          <p:cNvSpPr txBox="1">
            <a:spLocks noGrp="1"/>
          </p:cNvSpPr>
          <p:nvPr>
            <p:ph type="title"/>
          </p:nvPr>
        </p:nvSpPr>
        <p:spPr>
          <a:xfrm>
            <a:off x="615420" y="0"/>
            <a:ext cx="10131300" cy="14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DORA Team</a:t>
            </a:r>
            <a:endParaRPr/>
          </a:p>
        </p:txBody>
      </p:sp>
      <p:sp>
        <p:nvSpPr>
          <p:cNvPr id="104" name="Google Shape;104;p2"/>
          <p:cNvSpPr txBox="1">
            <a:spLocks noGrp="1"/>
          </p:cNvSpPr>
          <p:nvPr>
            <p:ph type="body" idx="1"/>
          </p:nvPr>
        </p:nvSpPr>
        <p:spPr>
          <a:xfrm>
            <a:off x="1073125" y="2461050"/>
            <a:ext cx="4995300" cy="3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228600" lvl="0" indent="-24764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3228"/>
              <a:t>Jose Velazco (333M)</a:t>
            </a:r>
            <a:endParaRPr sz="3228"/>
          </a:p>
          <a:p>
            <a:pPr marL="228600" lvl="0" indent="-24764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3228"/>
              <a:t>Andy Klaib</a:t>
            </a:r>
            <a:endParaRPr sz="3228"/>
          </a:p>
          <a:p>
            <a:pPr marL="228600" lvl="0" indent="-24764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3228"/>
              <a:t>Uriel Escobar (UC Irvine)</a:t>
            </a:r>
            <a:endParaRPr sz="3228"/>
          </a:p>
          <a:p>
            <a:pPr marL="228600" lvl="0" indent="-24764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3228"/>
              <a:t>Sean Cornish (USC)</a:t>
            </a:r>
            <a:endParaRPr sz="3228"/>
          </a:p>
          <a:p>
            <a:pPr marL="228600" lvl="0" indent="-24764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3228"/>
              <a:t>Sarah Spector (Umilwaukee, 2020 Intern)</a:t>
            </a:r>
            <a:endParaRPr sz="3228"/>
          </a:p>
          <a:p>
            <a:pPr marL="228600" lvl="0" indent="-24764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3228"/>
              <a:t>Charles Lindsey (MIT, 2020 Intern)</a:t>
            </a:r>
            <a:endParaRPr sz="3228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228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28"/>
              <a:t>Learn More at: </a:t>
            </a:r>
            <a:r>
              <a:rPr lang="en-US" sz="3228" u="sng">
                <a:solidFill>
                  <a:schemeClr val="hlink"/>
                </a:solidFill>
                <a:hlinkClick r:id="rId3"/>
              </a:rPr>
              <a:t>https://loco.lab.asu.edu/research/dora/</a:t>
            </a:r>
            <a:endParaRPr sz="3228"/>
          </a:p>
        </p:txBody>
      </p:sp>
      <p:sp>
        <p:nvSpPr>
          <p:cNvPr id="105" name="Google Shape;105;p2"/>
          <p:cNvSpPr txBox="1">
            <a:spLocks noGrp="1"/>
          </p:cNvSpPr>
          <p:nvPr>
            <p:ph type="body" idx="2"/>
          </p:nvPr>
        </p:nvSpPr>
        <p:spPr>
          <a:xfrm>
            <a:off x="6096772" y="2512474"/>
            <a:ext cx="4995300" cy="3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5463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70"/>
              <a:buChar char="•"/>
            </a:pPr>
            <a:r>
              <a:rPr lang="en-US" sz="2370"/>
              <a:t>Danny Jacobs (PI)</a:t>
            </a:r>
            <a:endParaRPr sz="2370"/>
          </a:p>
          <a:p>
            <a:pPr marL="228600" lvl="0" indent="-254634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370"/>
              <a:buChar char="•"/>
            </a:pPr>
            <a:r>
              <a:rPr lang="en-US" sz="2370"/>
              <a:t>Judd Bowman</a:t>
            </a:r>
            <a:endParaRPr sz="2370"/>
          </a:p>
          <a:p>
            <a:pPr marL="228600" lvl="0" indent="-254634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370"/>
              <a:buChar char="•"/>
            </a:pPr>
            <a:r>
              <a:rPr lang="en-US" sz="2370"/>
              <a:t>Mickey Horn</a:t>
            </a:r>
            <a:endParaRPr sz="2370"/>
          </a:p>
          <a:p>
            <a:pPr marL="228600" lvl="0" indent="-254634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370"/>
              <a:buChar char="•"/>
            </a:pPr>
            <a:r>
              <a:rPr lang="en-US" sz="2370"/>
              <a:t>Christopher McCormick (IPL)</a:t>
            </a:r>
            <a:endParaRPr sz="2370"/>
          </a:p>
          <a:p>
            <a:pPr marL="228600" lvl="0" indent="-254634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370"/>
              <a:buChar char="•"/>
            </a:pPr>
            <a:r>
              <a:rPr lang="en-US" sz="2370"/>
              <a:t>Chandler Hutchins (IPL)</a:t>
            </a:r>
            <a:endParaRPr sz="2370"/>
          </a:p>
          <a:p>
            <a:pPr marL="228600" lvl="0" indent="-254634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370"/>
              <a:buChar char="•"/>
            </a:pPr>
            <a:r>
              <a:rPr lang="en-US" sz="2370"/>
              <a:t>CSE Capstone Group</a:t>
            </a:r>
            <a:endParaRPr sz="2370"/>
          </a:p>
          <a:p>
            <a:pPr marL="685800" lvl="1" indent="-252729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60"/>
              <a:buChar char="•"/>
            </a:pPr>
            <a:r>
              <a:rPr lang="en-US" sz="2060"/>
              <a:t>Zachary Hoffman (CS/Robotics)</a:t>
            </a:r>
            <a:endParaRPr sz="2060"/>
          </a:p>
          <a:p>
            <a:pPr marL="685800" lvl="1" indent="-252729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60"/>
              <a:buChar char="•"/>
            </a:pPr>
            <a:r>
              <a:rPr lang="en-US" sz="2060"/>
              <a:t>Jah Markabowski (CS/Robotics)</a:t>
            </a:r>
            <a:endParaRPr sz="2060"/>
          </a:p>
          <a:p>
            <a:pPr marL="685800" lvl="1" indent="-252729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60"/>
              <a:buChar char="•"/>
            </a:pPr>
            <a:r>
              <a:rPr lang="en-US" sz="2060"/>
              <a:t>Justin Colyar</a:t>
            </a:r>
            <a:endParaRPr sz="2060"/>
          </a:p>
          <a:p>
            <a:pPr marL="228600" lvl="1" indent="-25273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60"/>
              <a:buChar char="•"/>
            </a:pPr>
            <a:r>
              <a:rPr lang="en-US" sz="2060"/>
              <a:t>Jaime Sanchez de La Vega (Vega Space Systems</a:t>
            </a:r>
            <a:endParaRPr sz="2060"/>
          </a:p>
        </p:txBody>
      </p:sp>
      <p:pic>
        <p:nvPicPr>
          <p:cNvPr id="106" name="Google Shape;106;p2" descr="ASA Selects JPL Proposal to Build Better Solar Technology for Deep Space Miss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2084" y="1234358"/>
            <a:ext cx="2054086" cy="1110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 descr="https://brandguide.asu.edu/sites/default/files/endorsed/reversed/asu_earthspaceexplore_horiz_rgb_white_150ppi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16939" y="1149195"/>
            <a:ext cx="3933737" cy="1172093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109" name="Google Shape;10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91460" y="1320695"/>
            <a:ext cx="2216860" cy="672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Quattrocento Sans"/>
              <a:buNone/>
            </a:pPr>
            <a:r>
              <a:rPr lang="en-US"/>
              <a:t>High Bandwidth Interconnection</a:t>
            </a:r>
            <a:endParaRPr/>
          </a:p>
        </p:txBody>
      </p:sp>
      <p:sp>
        <p:nvSpPr>
          <p:cNvPr id="115" name="Google Shape;115;p3"/>
          <p:cNvSpPr txBox="1">
            <a:spLocks noGrp="1"/>
          </p:cNvSpPr>
          <p:nvPr>
            <p:ph type="body" idx="1"/>
          </p:nvPr>
        </p:nvSpPr>
        <p:spPr>
          <a:xfrm>
            <a:off x="465900" y="1825625"/>
            <a:ext cx="3052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73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Char char="•"/>
            </a:pPr>
            <a:r>
              <a:rPr lang="en-US" sz="2700"/>
              <a:t>Crosslink between spacecraft</a:t>
            </a:r>
            <a:endParaRPr sz="2700"/>
          </a:p>
          <a:p>
            <a:pPr marL="228600" lvl="0" indent="-2730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700"/>
              <a:buChar char="•"/>
            </a:pPr>
            <a:r>
              <a:rPr lang="en-US" sz="2700"/>
              <a:t>Swarm instruments</a:t>
            </a:r>
            <a:endParaRPr sz="2700"/>
          </a:p>
          <a:p>
            <a:pPr marL="228600" lvl="0" indent="-2730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700"/>
              <a:buChar char="•"/>
            </a:pPr>
            <a:r>
              <a:rPr lang="en-US" sz="2700"/>
              <a:t>Reduce DSN load in planetary networking</a:t>
            </a:r>
            <a:endParaRPr sz="2700"/>
          </a:p>
        </p:txBody>
      </p:sp>
      <p:pic>
        <p:nvPicPr>
          <p:cNvPr id="116" name="Google Shape;116;p3"/>
          <p:cNvPicPr preferRelativeResize="0"/>
          <p:nvPr/>
        </p:nvPicPr>
        <p:blipFill rotWithShape="1">
          <a:blip r:embed="rId3">
            <a:alphaModFix/>
          </a:blip>
          <a:srcRect b="4742"/>
          <a:stretch/>
        </p:blipFill>
        <p:spPr>
          <a:xfrm>
            <a:off x="3851150" y="1461326"/>
            <a:ext cx="7946975" cy="4407899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438" y="1595438"/>
            <a:ext cx="7218290" cy="4060288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7"/>
          <p:cNvSpPr txBox="1"/>
          <p:nvPr/>
        </p:nvSpPr>
        <p:spPr>
          <a:xfrm>
            <a:off x="7617425" y="1011750"/>
            <a:ext cx="4574700" cy="26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9751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Arial"/>
              <a:buChar char="•"/>
            </a:pPr>
            <a:r>
              <a:rPr lang="en-US" sz="2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Tx/Rx </a:t>
            </a:r>
            <a:r>
              <a:rPr lang="en-US" sz="29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aperture size</a:t>
            </a:r>
            <a:endParaRPr sz="2900"/>
          </a:p>
          <a:p>
            <a:pPr marL="342900" marR="0" lvl="0" indent="-397510" algn="l" rtl="0">
              <a:spcBef>
                <a:spcPts val="408"/>
              </a:spcBef>
              <a:spcAft>
                <a:spcPts val="0"/>
              </a:spcAft>
              <a:buClr>
                <a:schemeClr val="lt1"/>
              </a:buClr>
              <a:buSzPts val="2900"/>
              <a:buFont typeface="Arial"/>
              <a:buChar char="•"/>
            </a:pPr>
            <a:r>
              <a:rPr lang="en-US" sz="29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compact</a:t>
            </a:r>
            <a:r>
              <a:rPr lang="en-US" sz="2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29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conformal</a:t>
            </a:r>
            <a:r>
              <a:rPr lang="en-US" sz="2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to the spacecraft body</a:t>
            </a:r>
            <a:endParaRPr sz="2900"/>
          </a:p>
          <a:p>
            <a:pPr marL="342900" marR="0" lvl="0" indent="-397510" algn="l" rtl="0">
              <a:spcBef>
                <a:spcPts val="408"/>
              </a:spcBef>
              <a:spcAft>
                <a:spcPts val="0"/>
              </a:spcAft>
              <a:buClr>
                <a:schemeClr val="lt1"/>
              </a:buClr>
              <a:buSzPts val="2900"/>
              <a:buFont typeface="Arial"/>
              <a:buChar char="•"/>
            </a:pPr>
            <a:r>
              <a:rPr lang="en-US" sz="2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Limits pointing freedom</a:t>
            </a: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7"/>
          <p:cNvSpPr/>
          <p:nvPr/>
        </p:nvSpPr>
        <p:spPr>
          <a:xfrm>
            <a:off x="2202265" y="1860822"/>
            <a:ext cx="614480" cy="2688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7"/>
          <p:cNvSpPr/>
          <p:nvPr/>
        </p:nvSpPr>
        <p:spPr>
          <a:xfrm>
            <a:off x="4698590" y="1860821"/>
            <a:ext cx="614480" cy="2688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56620" y="4787392"/>
            <a:ext cx="4482862" cy="64509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7"/>
          <p:cNvSpPr/>
          <p:nvPr/>
        </p:nvSpPr>
        <p:spPr>
          <a:xfrm>
            <a:off x="2816746" y="4702792"/>
            <a:ext cx="576075" cy="499265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7"/>
          <p:cNvPicPr preferRelativeResize="0"/>
          <p:nvPr/>
        </p:nvPicPr>
        <p:blipFill rotWithShape="1">
          <a:blip r:embed="rId5">
            <a:alphaModFix/>
          </a:blip>
          <a:srcRect t="9424" b="9424"/>
          <a:stretch/>
        </p:blipFill>
        <p:spPr>
          <a:xfrm>
            <a:off x="7941664" y="3654496"/>
            <a:ext cx="3740619" cy="2428457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7"/>
          <p:cNvSpPr txBox="1">
            <a:spLocks noGrp="1"/>
          </p:cNvSpPr>
          <p:nvPr>
            <p:ph type="title"/>
          </p:nvPr>
        </p:nvSpPr>
        <p:spPr>
          <a:xfrm>
            <a:off x="413464" y="-163677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Quattrocento Sans"/>
              <a:buNone/>
            </a:pPr>
            <a:r>
              <a:rPr lang="en-US"/>
              <a:t>Limitations of Traditional Apertures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1"/>
          <p:cNvPicPr preferRelativeResize="0"/>
          <p:nvPr/>
        </p:nvPicPr>
        <p:blipFill rotWithShape="1">
          <a:blip r:embed="rId3">
            <a:alphaModFix/>
          </a:blip>
          <a:srcRect l="1138" t="8000" r="1993" b="4639"/>
          <a:stretch/>
        </p:blipFill>
        <p:spPr>
          <a:xfrm>
            <a:off x="1840100" y="1124440"/>
            <a:ext cx="8306301" cy="5733557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1"/>
          <p:cNvSpPr txBox="1"/>
          <p:nvPr/>
        </p:nvSpPr>
        <p:spPr>
          <a:xfrm>
            <a:off x="6172810" y="4640444"/>
            <a:ext cx="2688350" cy="921720"/>
          </a:xfrm>
          <a:prstGeom prst="rect">
            <a:avLst/>
          </a:prstGeom>
          <a:solidFill>
            <a:srgbClr val="CEF4E9"/>
          </a:solidFill>
          <a:ln w="34925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Tx aperture: 1 cm</a:t>
            </a:r>
            <a:endParaRPr/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Rx aperture: 2.5 cm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9" name="Google Shape;139;p11"/>
          <p:cNvGrpSpPr/>
          <p:nvPr/>
        </p:nvGrpSpPr>
        <p:grpSpPr>
          <a:xfrm>
            <a:off x="3215625" y="2797004"/>
            <a:ext cx="1284584" cy="3149210"/>
            <a:chOff x="1691625" y="3006545"/>
            <a:chExt cx="1284584" cy="3149210"/>
          </a:xfrm>
        </p:grpSpPr>
        <p:cxnSp>
          <p:nvCxnSpPr>
            <p:cNvPr id="140" name="Google Shape;140;p11"/>
            <p:cNvCxnSpPr/>
            <p:nvPr/>
          </p:nvCxnSpPr>
          <p:spPr>
            <a:xfrm>
              <a:off x="1691625" y="3062190"/>
              <a:ext cx="1228960" cy="0"/>
            </a:xfrm>
            <a:prstGeom prst="straightConnector1">
              <a:avLst/>
            </a:prstGeom>
            <a:noFill/>
            <a:ln w="25400" cap="flat" cmpd="sng">
              <a:solidFill>
                <a:srgbClr val="00B0F0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141" name="Google Shape;141;p11"/>
            <p:cNvCxnSpPr/>
            <p:nvPr/>
          </p:nvCxnSpPr>
          <p:spPr>
            <a:xfrm>
              <a:off x="2920585" y="3043487"/>
              <a:ext cx="0" cy="3112268"/>
            </a:xfrm>
            <a:prstGeom prst="straightConnector1">
              <a:avLst/>
            </a:prstGeom>
            <a:noFill/>
            <a:ln w="25400" cap="flat" cmpd="sng">
              <a:solidFill>
                <a:srgbClr val="00B0F0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142" name="Google Shape;142;p11"/>
            <p:cNvSpPr/>
            <p:nvPr/>
          </p:nvSpPr>
          <p:spPr>
            <a:xfrm>
              <a:off x="2860994" y="3006545"/>
              <a:ext cx="115215" cy="115215"/>
            </a:xfrm>
            <a:prstGeom prst="ellipse">
              <a:avLst/>
            </a:prstGeom>
            <a:gradFill>
              <a:gsLst>
                <a:gs pos="0">
                  <a:srgbClr val="4EBA98"/>
                </a:gs>
                <a:gs pos="50000">
                  <a:srgbClr val="21B58E"/>
                </a:gs>
                <a:gs pos="100000">
                  <a:srgbClr val="17A680"/>
                </a:gs>
              </a:gsLst>
              <a:lin ang="5400000" scaled="0"/>
            </a:gra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3" name="Google Shape;143;p11"/>
          <p:cNvGrpSpPr/>
          <p:nvPr/>
        </p:nvGrpSpPr>
        <p:grpSpPr>
          <a:xfrm>
            <a:off x="4521396" y="2776339"/>
            <a:ext cx="4878527" cy="115215"/>
            <a:chOff x="2997395" y="2985879"/>
            <a:chExt cx="4878527" cy="115215"/>
          </a:xfrm>
        </p:grpSpPr>
        <p:cxnSp>
          <p:nvCxnSpPr>
            <p:cNvPr id="144" name="Google Shape;144;p11"/>
            <p:cNvCxnSpPr/>
            <p:nvPr/>
          </p:nvCxnSpPr>
          <p:spPr>
            <a:xfrm rot="10800000" flipH="1">
              <a:off x="2997395" y="3043487"/>
              <a:ext cx="4839030" cy="18703"/>
            </a:xfrm>
            <a:prstGeom prst="straightConnector1">
              <a:avLst/>
            </a:prstGeom>
            <a:noFill/>
            <a:ln w="25400" cap="flat" cmpd="sng">
              <a:solidFill>
                <a:srgbClr val="00B0F0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145" name="Google Shape;145;p11"/>
            <p:cNvSpPr/>
            <p:nvPr/>
          </p:nvSpPr>
          <p:spPr>
            <a:xfrm>
              <a:off x="7760707" y="2985879"/>
              <a:ext cx="115215" cy="115215"/>
            </a:xfrm>
            <a:prstGeom prst="ellipse">
              <a:avLst/>
            </a:prstGeom>
            <a:gradFill>
              <a:gsLst>
                <a:gs pos="0">
                  <a:srgbClr val="4EBA98"/>
                </a:gs>
                <a:gs pos="50000">
                  <a:srgbClr val="21B58E"/>
                </a:gs>
                <a:gs pos="100000">
                  <a:srgbClr val="17A680"/>
                </a:gs>
              </a:gsLst>
              <a:lin ang="5400000" scaled="0"/>
            </a:gra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6" name="Google Shape;146;p11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Quattrocento Sans"/>
              <a:buNone/>
            </a:pPr>
            <a:r>
              <a:rPr lang="en-US"/>
              <a:t>ISOC Link Budget</a:t>
            </a:r>
            <a:endParaRPr/>
          </a:p>
        </p:txBody>
      </p:sp>
      <p:sp>
        <p:nvSpPr>
          <p:cNvPr id="147" name="Google Shape;147;p11"/>
          <p:cNvSpPr txBox="1"/>
          <p:nvPr/>
        </p:nvSpPr>
        <p:spPr>
          <a:xfrm>
            <a:off x="10146400" y="6504000"/>
            <a:ext cx="2376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Graph by Jose Velazco</a:t>
            </a:r>
            <a:endParaRPr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g2cbcfaa2d1f_0_61"/>
          <p:cNvPicPr preferRelativeResize="0"/>
          <p:nvPr/>
        </p:nvPicPr>
        <p:blipFill rotWithShape="1">
          <a:blip r:embed="rId3">
            <a:alphaModFix/>
          </a:blip>
          <a:srcRect l="1138" t="9117" r="2420" b="4705"/>
          <a:stretch/>
        </p:blipFill>
        <p:spPr>
          <a:xfrm>
            <a:off x="1861450" y="1034537"/>
            <a:ext cx="8200848" cy="5823438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2cbcfaa2d1f_0_61"/>
          <p:cNvSpPr txBox="1"/>
          <p:nvPr/>
        </p:nvSpPr>
        <p:spPr>
          <a:xfrm>
            <a:off x="6172810" y="4640444"/>
            <a:ext cx="2688300" cy="921600"/>
          </a:xfrm>
          <a:prstGeom prst="rect">
            <a:avLst/>
          </a:prstGeom>
          <a:solidFill>
            <a:srgbClr val="CEF4E9"/>
          </a:solidFill>
          <a:ln w="34925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Tx aperture: 1.5 cm</a:t>
            </a:r>
            <a:endParaRPr/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Rx aperture: 7.5 cm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6" name="Google Shape;156;g2cbcfaa2d1f_0_61"/>
          <p:cNvGrpSpPr/>
          <p:nvPr/>
        </p:nvGrpSpPr>
        <p:grpSpPr>
          <a:xfrm>
            <a:off x="2869981" y="1048284"/>
            <a:ext cx="7619457" cy="921306"/>
            <a:chOff x="1345980" y="1048284"/>
            <a:chExt cx="7619457" cy="921306"/>
          </a:xfrm>
        </p:grpSpPr>
        <p:cxnSp>
          <p:nvCxnSpPr>
            <p:cNvPr id="157" name="Google Shape;157;g2cbcfaa2d1f_0_61"/>
            <p:cNvCxnSpPr/>
            <p:nvPr/>
          </p:nvCxnSpPr>
          <p:spPr>
            <a:xfrm>
              <a:off x="1345980" y="1892800"/>
              <a:ext cx="6644100" cy="0"/>
            </a:xfrm>
            <a:prstGeom prst="straightConnector1">
              <a:avLst/>
            </a:prstGeom>
            <a:noFill/>
            <a:ln w="25400" cap="flat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158" name="Google Shape;158;g2cbcfaa2d1f_0_61"/>
            <p:cNvSpPr/>
            <p:nvPr/>
          </p:nvSpPr>
          <p:spPr>
            <a:xfrm>
              <a:off x="7898137" y="1815990"/>
              <a:ext cx="153600" cy="153600"/>
            </a:xfrm>
            <a:prstGeom prst="ellipse">
              <a:avLst/>
            </a:prstGeom>
            <a:gradFill>
              <a:gsLst>
                <a:gs pos="0">
                  <a:srgbClr val="4EBA98"/>
                </a:gs>
                <a:gs pos="50000">
                  <a:srgbClr val="21B58E"/>
                </a:gs>
                <a:gs pos="100000">
                  <a:srgbClr val="17A680"/>
                </a:gs>
              </a:gsLst>
              <a:lin ang="5400012" scaled="0"/>
            </a:gra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g2cbcfaa2d1f_0_61"/>
            <p:cNvSpPr/>
            <p:nvPr/>
          </p:nvSpPr>
          <p:spPr>
            <a:xfrm>
              <a:off x="7582737" y="1048284"/>
              <a:ext cx="1382700" cy="636300"/>
            </a:xfrm>
            <a:prstGeom prst="wedgeRectCallout">
              <a:avLst>
                <a:gd name="adj1" fmla="val -21515"/>
                <a:gd name="adj2" fmla="val 70682"/>
              </a:avLst>
            </a:prstGeom>
            <a:gradFill>
              <a:gsLst>
                <a:gs pos="0">
                  <a:srgbClr val="4EBA98"/>
                </a:gs>
                <a:gs pos="50000">
                  <a:srgbClr val="21B58E"/>
                </a:gs>
                <a:gs pos="100000">
                  <a:srgbClr val="17A680"/>
                </a:gs>
              </a:gsLst>
              <a:lin ang="5400012" scaled="0"/>
            </a:gra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 Gbps@ 1,000 km</a:t>
              </a:r>
              <a:endParaRPr/>
            </a:p>
          </p:txBody>
        </p:sp>
      </p:grpSp>
      <p:sp>
        <p:nvSpPr>
          <p:cNvPr id="160" name="Google Shape;160;g2cbcfaa2d1f_0_61"/>
          <p:cNvSpPr txBox="1">
            <a:spLocks noGrp="1"/>
          </p:cNvSpPr>
          <p:nvPr>
            <p:ph type="title"/>
          </p:nvPr>
        </p:nvSpPr>
        <p:spPr>
          <a:xfrm>
            <a:off x="651934" y="-5"/>
            <a:ext cx="10131300" cy="14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Quattrocento Sans"/>
              <a:buNone/>
            </a:pPr>
            <a:r>
              <a:rPr lang="en-US"/>
              <a:t>DORA Link Budget</a:t>
            </a:r>
            <a:endParaRPr/>
          </a:p>
        </p:txBody>
      </p:sp>
      <p:sp>
        <p:nvSpPr>
          <p:cNvPr id="161" name="Google Shape;161;g2cbcfaa2d1f_0_61"/>
          <p:cNvSpPr txBox="1"/>
          <p:nvPr/>
        </p:nvSpPr>
        <p:spPr>
          <a:xfrm>
            <a:off x="10062300" y="6504000"/>
            <a:ext cx="2129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Graph by Jose Velazco</a:t>
            </a:r>
            <a:endParaRPr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cbcfaa2d1f_0_2"/>
          <p:cNvSpPr txBox="1">
            <a:spLocks noGrp="1"/>
          </p:cNvSpPr>
          <p:nvPr>
            <p:ph type="title"/>
          </p:nvPr>
        </p:nvSpPr>
        <p:spPr>
          <a:xfrm>
            <a:off x="802171" y="122250"/>
            <a:ext cx="5640300" cy="14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Quattrocento Sans"/>
              <a:buNone/>
            </a:pPr>
            <a:r>
              <a:rPr lang="en-US"/>
              <a:t>DORA Cubesat Design</a:t>
            </a:r>
            <a:endParaRPr/>
          </a:p>
        </p:txBody>
      </p:sp>
      <p:sp>
        <p:nvSpPr>
          <p:cNvPr id="167" name="Google Shape;167;g2cbcfaa2d1f_0_2"/>
          <p:cNvSpPr txBox="1">
            <a:spLocks noGrp="1"/>
          </p:cNvSpPr>
          <p:nvPr>
            <p:ph type="body" idx="1"/>
          </p:nvPr>
        </p:nvSpPr>
        <p:spPr>
          <a:xfrm>
            <a:off x="802175" y="1332399"/>
            <a:ext cx="3998400" cy="3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4765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80"/>
              <a:buChar char="•"/>
            </a:pPr>
            <a:r>
              <a:rPr lang="en-US" sz="2680"/>
              <a:t>Phoenix Heritage</a:t>
            </a:r>
            <a:endParaRPr sz="2680"/>
          </a:p>
          <a:p>
            <a:pPr marL="685800" lvl="1" indent="-24765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340"/>
              <a:buChar char="•"/>
            </a:pPr>
            <a:r>
              <a:rPr lang="en-US" sz="2340"/>
              <a:t>Beagle bone computer</a:t>
            </a:r>
            <a:endParaRPr sz="2340"/>
          </a:p>
          <a:p>
            <a:pPr marL="685800" lvl="1" indent="-24765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340"/>
              <a:buChar char="•"/>
            </a:pPr>
            <a:r>
              <a:rPr lang="en-US" sz="2340"/>
              <a:t>MAI attitude controller</a:t>
            </a:r>
            <a:endParaRPr sz="2340"/>
          </a:p>
          <a:p>
            <a:pPr marL="685800" lvl="1" indent="-24765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340"/>
              <a:buChar char="•"/>
            </a:pPr>
            <a:r>
              <a:rPr lang="en-US" sz="2340"/>
              <a:t>Planet openLST radio</a:t>
            </a:r>
            <a:endParaRPr sz="2340"/>
          </a:p>
          <a:p>
            <a:pPr marL="685800" lvl="1" indent="-24765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340"/>
              <a:buChar char="•"/>
            </a:pPr>
            <a:r>
              <a:rPr lang="en-US" sz="2340"/>
              <a:t>6x2U panels. 2 deployable, 4 fixed</a:t>
            </a:r>
            <a:endParaRPr sz="2340"/>
          </a:p>
          <a:p>
            <a:pPr marL="685800" lvl="1" indent="-24765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340"/>
              <a:buChar char="•"/>
            </a:pPr>
            <a:r>
              <a:rPr lang="en-US" sz="2340"/>
              <a:t>GPS</a:t>
            </a:r>
            <a:endParaRPr sz="2340"/>
          </a:p>
          <a:p>
            <a:pPr marL="685800" lvl="1" indent="-24765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340"/>
              <a:buChar char="•"/>
            </a:pPr>
            <a:r>
              <a:rPr lang="en-US" sz="2340"/>
              <a:t>More Batteries	</a:t>
            </a:r>
            <a:endParaRPr sz="2340"/>
          </a:p>
          <a:p>
            <a:pPr marL="228600" lvl="0" indent="-24765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80"/>
              <a:buChar char="•"/>
            </a:pPr>
            <a:r>
              <a:rPr lang="en-US" sz="2680"/>
              <a:t>KubeOS Linux-based OS</a:t>
            </a:r>
            <a:endParaRPr sz="2680"/>
          </a:p>
          <a:p>
            <a:pPr marL="228600" lvl="0" indent="-24765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80"/>
              <a:buChar char="•"/>
            </a:pPr>
            <a:r>
              <a:rPr lang="en-US" sz="2680"/>
              <a:t>Standardized CCSDS protocol</a:t>
            </a:r>
            <a:endParaRPr sz="2680"/>
          </a:p>
        </p:txBody>
      </p:sp>
      <p:pic>
        <p:nvPicPr>
          <p:cNvPr id="168" name="Google Shape;168;g2cbcfaa2d1f_0_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9752" y="1443032"/>
            <a:ext cx="6095700" cy="4419300"/>
          </a:xfrm>
          <a:prstGeom prst="roundRect">
            <a:avLst>
              <a:gd name="adj" fmla="val 4380"/>
            </a:avLst>
          </a:prstGeom>
          <a:noFill/>
          <a:ln w="50800" cap="sq" cmpd="dbl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5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4"/>
          <p:cNvSpPr txBox="1">
            <a:spLocks noGrp="1"/>
          </p:cNvSpPr>
          <p:nvPr>
            <p:ph type="title"/>
          </p:nvPr>
        </p:nvSpPr>
        <p:spPr>
          <a:xfrm>
            <a:off x="1010015" y="498443"/>
            <a:ext cx="4099947" cy="1035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Quattrocento Sans"/>
              <a:buNone/>
            </a:pPr>
            <a:r>
              <a:rPr lang="en-US" sz="3100"/>
              <a:t>DORA Transceiver Operation</a:t>
            </a:r>
            <a:endParaRPr sz="3100"/>
          </a:p>
        </p:txBody>
      </p:sp>
      <p:sp>
        <p:nvSpPr>
          <p:cNvPr id="174" name="Google Shape;174;p14"/>
          <p:cNvSpPr txBox="1">
            <a:spLocks noGrp="1"/>
          </p:cNvSpPr>
          <p:nvPr>
            <p:ph type="body" idx="1"/>
          </p:nvPr>
        </p:nvSpPr>
        <p:spPr>
          <a:xfrm>
            <a:off x="1327255" y="2142067"/>
            <a:ext cx="4821618" cy="364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Silicon Photomultiplier detectors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Order 100 detectors combined per panel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MEMS mirror steers +/-10deg</a:t>
            </a:r>
            <a:endParaRPr/>
          </a:p>
        </p:txBody>
      </p:sp>
      <p:pic>
        <p:nvPicPr>
          <p:cNvPr id="175" name="Google Shape;17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16399" y="639100"/>
            <a:ext cx="4099800" cy="3013500"/>
          </a:xfrm>
          <a:prstGeom prst="roundRect">
            <a:avLst>
              <a:gd name="adj" fmla="val 6267"/>
            </a:avLst>
          </a:prstGeom>
          <a:noFill/>
          <a:ln w="50800" cap="sq" cmpd="dbl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76" name="Google Shape;17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3201" y="3910988"/>
            <a:ext cx="4486210" cy="203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g2cbcfaa2d1f_0_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1533" y="2019280"/>
            <a:ext cx="381000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g2cbcfaa2d1f_0_9"/>
          <p:cNvSpPr txBox="1"/>
          <p:nvPr/>
        </p:nvSpPr>
        <p:spPr>
          <a:xfrm>
            <a:off x="5720013" y="1517626"/>
            <a:ext cx="288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Panel Design and Lab Testing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Cubesat Mission Engineering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g2cbcfaa2d1f_0_9"/>
          <p:cNvSpPr txBox="1"/>
          <p:nvPr/>
        </p:nvSpPr>
        <p:spPr>
          <a:xfrm>
            <a:off x="5142564" y="1116424"/>
            <a:ext cx="1757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2020-2021</a:t>
            </a:r>
            <a:endParaRPr/>
          </a:p>
        </p:txBody>
      </p:sp>
      <p:sp>
        <p:nvSpPr>
          <p:cNvPr id="184" name="Google Shape;184;g2cbcfaa2d1f_0_9"/>
          <p:cNvSpPr txBox="1"/>
          <p:nvPr/>
        </p:nvSpPr>
        <p:spPr>
          <a:xfrm>
            <a:off x="6521875" y="2611623"/>
            <a:ext cx="4229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Flight laser terminal testing and integration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Spacecraft Integration and Testing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Ground Station Deployment</a:t>
            </a:r>
            <a:endParaRPr/>
          </a:p>
        </p:txBody>
      </p:sp>
      <p:sp>
        <p:nvSpPr>
          <p:cNvPr id="185" name="Google Shape;185;g2cbcfaa2d1f_0_9"/>
          <p:cNvSpPr txBox="1"/>
          <p:nvPr/>
        </p:nvSpPr>
        <p:spPr>
          <a:xfrm>
            <a:off x="6355481" y="2202371"/>
            <a:ext cx="1757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2021-2023</a:t>
            </a:r>
            <a:endParaRPr/>
          </a:p>
        </p:txBody>
      </p:sp>
      <p:sp>
        <p:nvSpPr>
          <p:cNvPr id="186" name="Google Shape;186;g2cbcfaa2d1f_0_9"/>
          <p:cNvSpPr txBox="1"/>
          <p:nvPr/>
        </p:nvSpPr>
        <p:spPr>
          <a:xfrm>
            <a:off x="6742326" y="4243009"/>
            <a:ext cx="2358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Flight updates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Delivery and Operation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g2cbcfaa2d1f_0_9"/>
          <p:cNvSpPr txBox="1"/>
          <p:nvPr/>
        </p:nvSpPr>
        <p:spPr>
          <a:xfrm>
            <a:off x="6640660" y="3821458"/>
            <a:ext cx="1757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2023-2024</a:t>
            </a:r>
            <a:endParaRPr/>
          </a:p>
        </p:txBody>
      </p:sp>
      <p:sp>
        <p:nvSpPr>
          <p:cNvPr id="188" name="Google Shape;188;g2cbcfaa2d1f_0_9"/>
          <p:cNvSpPr txBox="1"/>
          <p:nvPr/>
        </p:nvSpPr>
        <p:spPr>
          <a:xfrm>
            <a:off x="709268" y="280072"/>
            <a:ext cx="3417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DORA Schedule</a:t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g2cbcfaa2d1f_0_9"/>
          <p:cNvSpPr/>
          <p:nvPr/>
        </p:nvSpPr>
        <p:spPr>
          <a:xfrm>
            <a:off x="2291741" y="1664139"/>
            <a:ext cx="4109100" cy="4520400"/>
          </a:xfrm>
          <a:prstGeom prst="arc">
            <a:avLst>
              <a:gd name="adj1" fmla="val 16200000"/>
              <a:gd name="adj2" fmla="val 3137468"/>
            </a:avLst>
          </a:prstGeom>
          <a:noFill/>
          <a:ln w="155575" cap="flat" cmpd="thickThin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0" name="Google Shape;190;g2cbcfaa2d1f_0_9"/>
          <p:cNvGrpSpPr/>
          <p:nvPr/>
        </p:nvGrpSpPr>
        <p:grpSpPr>
          <a:xfrm>
            <a:off x="5024320" y="1525612"/>
            <a:ext cx="1886080" cy="236767"/>
            <a:chOff x="6129753" y="726763"/>
            <a:chExt cx="1886080" cy="236767"/>
          </a:xfrm>
        </p:grpSpPr>
        <p:cxnSp>
          <p:nvCxnSpPr>
            <p:cNvPr id="191" name="Google Shape;191;g2cbcfaa2d1f_0_9"/>
            <p:cNvCxnSpPr/>
            <p:nvPr/>
          </p:nvCxnSpPr>
          <p:spPr>
            <a:xfrm>
              <a:off x="6341533" y="726763"/>
              <a:ext cx="1674300" cy="0"/>
            </a:xfrm>
            <a:prstGeom prst="straightConnector1">
              <a:avLst/>
            </a:prstGeom>
            <a:noFill/>
            <a:ln w="254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2" name="Google Shape;192;g2cbcfaa2d1f_0_9"/>
            <p:cNvCxnSpPr/>
            <p:nvPr/>
          </p:nvCxnSpPr>
          <p:spPr>
            <a:xfrm rot="10800000" flipH="1">
              <a:off x="6129753" y="741530"/>
              <a:ext cx="236400" cy="222000"/>
            </a:xfrm>
            <a:prstGeom prst="straightConnector1">
              <a:avLst/>
            </a:prstGeom>
            <a:noFill/>
            <a:ln w="381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93" name="Google Shape;193;g2cbcfaa2d1f_0_9"/>
          <p:cNvGrpSpPr/>
          <p:nvPr/>
        </p:nvGrpSpPr>
        <p:grpSpPr>
          <a:xfrm>
            <a:off x="6237237" y="2644121"/>
            <a:ext cx="1886080" cy="236767"/>
            <a:chOff x="6129753" y="726763"/>
            <a:chExt cx="1886080" cy="236767"/>
          </a:xfrm>
        </p:grpSpPr>
        <p:cxnSp>
          <p:nvCxnSpPr>
            <p:cNvPr id="194" name="Google Shape;194;g2cbcfaa2d1f_0_9"/>
            <p:cNvCxnSpPr/>
            <p:nvPr/>
          </p:nvCxnSpPr>
          <p:spPr>
            <a:xfrm>
              <a:off x="6341533" y="726763"/>
              <a:ext cx="1674300" cy="0"/>
            </a:xfrm>
            <a:prstGeom prst="straightConnector1">
              <a:avLst/>
            </a:prstGeom>
            <a:noFill/>
            <a:ln w="254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5" name="Google Shape;195;g2cbcfaa2d1f_0_9"/>
            <p:cNvCxnSpPr/>
            <p:nvPr/>
          </p:nvCxnSpPr>
          <p:spPr>
            <a:xfrm rot="10800000" flipH="1">
              <a:off x="6129753" y="741530"/>
              <a:ext cx="236400" cy="222000"/>
            </a:xfrm>
            <a:prstGeom prst="straightConnector1">
              <a:avLst/>
            </a:prstGeom>
            <a:noFill/>
            <a:ln w="381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96" name="Google Shape;196;g2cbcfaa2d1f_0_9"/>
          <p:cNvGrpSpPr/>
          <p:nvPr/>
        </p:nvGrpSpPr>
        <p:grpSpPr>
          <a:xfrm rot="10800000" flipH="1">
            <a:off x="6410816" y="4022207"/>
            <a:ext cx="1886080" cy="236767"/>
            <a:chOff x="6129753" y="726763"/>
            <a:chExt cx="1886080" cy="236767"/>
          </a:xfrm>
        </p:grpSpPr>
        <p:cxnSp>
          <p:nvCxnSpPr>
            <p:cNvPr id="197" name="Google Shape;197;g2cbcfaa2d1f_0_9"/>
            <p:cNvCxnSpPr/>
            <p:nvPr/>
          </p:nvCxnSpPr>
          <p:spPr>
            <a:xfrm>
              <a:off x="6341533" y="726763"/>
              <a:ext cx="1674300" cy="0"/>
            </a:xfrm>
            <a:prstGeom prst="straightConnector1">
              <a:avLst/>
            </a:prstGeom>
            <a:noFill/>
            <a:ln w="254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8" name="Google Shape;198;g2cbcfaa2d1f_0_9"/>
            <p:cNvCxnSpPr/>
            <p:nvPr/>
          </p:nvCxnSpPr>
          <p:spPr>
            <a:xfrm rot="10800000" flipH="1">
              <a:off x="6129753" y="741530"/>
              <a:ext cx="236400" cy="222000"/>
            </a:xfrm>
            <a:prstGeom prst="straightConnector1">
              <a:avLst/>
            </a:prstGeom>
            <a:noFill/>
            <a:ln w="381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theme/theme1.xml><?xml version="1.0" encoding="utf-8"?>
<a:theme xmlns:a="http://schemas.openxmlformats.org/drawingml/2006/main" name="DORA_slide_template_v1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337</Words>
  <Application>Microsoft Office PowerPoint</Application>
  <PresentationFormat>Widescreen</PresentationFormat>
  <Paragraphs>88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Quattrocento Sans</vt:lpstr>
      <vt:lpstr>Calibri</vt:lpstr>
      <vt:lpstr>Arial</vt:lpstr>
      <vt:lpstr>DORA_slide_template_v1</vt:lpstr>
      <vt:lpstr>Deployable Optical Receiver Array Cubesat </vt:lpstr>
      <vt:lpstr>DORA Team</vt:lpstr>
      <vt:lpstr>High Bandwidth Interconnection</vt:lpstr>
      <vt:lpstr>Limitations of Traditional Apertures</vt:lpstr>
      <vt:lpstr>ISOC Link Budget</vt:lpstr>
      <vt:lpstr>DORA Link Budget</vt:lpstr>
      <vt:lpstr>DORA Cubesat Design</vt:lpstr>
      <vt:lpstr>DORA Transceiver Operation</vt:lpstr>
      <vt:lpstr>PowerPoint Presentation</vt:lpstr>
      <vt:lpstr>DORA Status</vt:lpstr>
      <vt:lpstr>This project: Lab to Flight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Deployable Optical Receiver Array Cubesat </dc:title>
  <dc:creator>Daniel Jacobs</dc:creator>
  <cp:lastModifiedBy>Michelle A. Coe</cp:lastModifiedBy>
  <cp:revision>1</cp:revision>
  <dcterms:created xsi:type="dcterms:W3CDTF">2020-09-01T20:53:16Z</dcterms:created>
  <dcterms:modified xsi:type="dcterms:W3CDTF">2024-04-15T15:20:10Z</dcterms:modified>
</cp:coreProperties>
</file>